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58" r:id="rId2"/>
    <p:sldId id="271" r:id="rId3"/>
    <p:sldId id="260" r:id="rId4"/>
    <p:sldId id="270" r:id="rId5"/>
    <p:sldId id="273" r:id="rId6"/>
    <p:sldId id="324" r:id="rId7"/>
    <p:sldId id="325" r:id="rId8"/>
    <p:sldId id="263" r:id="rId9"/>
    <p:sldId id="320" r:id="rId10"/>
    <p:sldId id="322" r:id="rId11"/>
    <p:sldId id="323" r:id="rId12"/>
    <p:sldId id="326" r:id="rId13"/>
    <p:sldId id="274" r:id="rId14"/>
    <p:sldId id="302" r:id="rId15"/>
    <p:sldId id="32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4E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45" autoAdjust="0"/>
    <p:restoredTop sz="95033" autoAdjust="0"/>
  </p:normalViewPr>
  <p:slideViewPr>
    <p:cSldViewPr snapToGrid="0">
      <p:cViewPr varScale="1">
        <p:scale>
          <a:sx n="75" d="100"/>
          <a:sy n="75" d="100"/>
        </p:scale>
        <p:origin x="686" y="53"/>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9055CF-8DEB-4A02-949A-DE72B6AC5D37}" type="doc">
      <dgm:prSet loTypeId="urn:microsoft.com/office/officeart/2005/8/layout/hList6" loCatId="list" qsTypeId="urn:microsoft.com/office/officeart/2005/8/quickstyle/3d3" qsCatId="3D" csTypeId="urn:microsoft.com/office/officeart/2005/8/colors/colorful2" csCatId="colorful" phldr="1"/>
      <dgm:spPr/>
      <dgm:t>
        <a:bodyPr/>
        <a:lstStyle/>
        <a:p>
          <a:endParaRPr lang="en-US"/>
        </a:p>
      </dgm:t>
    </dgm:pt>
    <dgm:pt modelId="{082E8A29-955A-4C7C-A174-3E9DCD4DC89B}">
      <dgm:prSet phldrT="[Text]"/>
      <dgm:spPr/>
      <dgm:t>
        <a:bodyPr/>
        <a:lstStyle/>
        <a:p>
          <a:r>
            <a:rPr lang="en-US" dirty="0"/>
            <a:t>Thermal Methods</a:t>
          </a:r>
        </a:p>
      </dgm:t>
    </dgm:pt>
    <dgm:pt modelId="{BA7938E6-8DFA-40B7-B4C4-EACC6D85FC31}" type="parTrans" cxnId="{2986897A-7787-444F-B6C8-41F3823EF3C1}">
      <dgm:prSet/>
      <dgm:spPr/>
      <dgm:t>
        <a:bodyPr/>
        <a:lstStyle/>
        <a:p>
          <a:endParaRPr lang="en-US"/>
        </a:p>
      </dgm:t>
    </dgm:pt>
    <dgm:pt modelId="{C2176686-D23E-48EB-9D1B-1A1B46236638}" type="sibTrans" cxnId="{2986897A-7787-444F-B6C8-41F3823EF3C1}">
      <dgm:prSet/>
      <dgm:spPr/>
      <dgm:t>
        <a:bodyPr/>
        <a:lstStyle/>
        <a:p>
          <a:endParaRPr lang="en-US"/>
        </a:p>
      </dgm:t>
    </dgm:pt>
    <dgm:pt modelId="{23A0DE4A-FE92-496E-B335-3433CEFB74E9}">
      <dgm:prSet phldrT="[Text]"/>
      <dgm:spPr/>
      <dgm:t>
        <a:bodyPr/>
        <a:lstStyle/>
        <a:p>
          <a:r>
            <a:rPr lang="en-US" dirty="0"/>
            <a:t>Cyclic Steam Stimulation </a:t>
          </a:r>
        </a:p>
      </dgm:t>
    </dgm:pt>
    <dgm:pt modelId="{68935D38-FEDC-4CD3-8002-43CB3944BEAF}" type="parTrans" cxnId="{67A03D8F-F327-4A9F-ABBC-1EB67EFD1ECB}">
      <dgm:prSet/>
      <dgm:spPr/>
      <dgm:t>
        <a:bodyPr/>
        <a:lstStyle/>
        <a:p>
          <a:endParaRPr lang="en-US"/>
        </a:p>
      </dgm:t>
    </dgm:pt>
    <dgm:pt modelId="{55DF926D-029A-4E18-95C4-77A5A37CAE40}" type="sibTrans" cxnId="{67A03D8F-F327-4A9F-ABBC-1EB67EFD1ECB}">
      <dgm:prSet/>
      <dgm:spPr/>
      <dgm:t>
        <a:bodyPr/>
        <a:lstStyle/>
        <a:p>
          <a:endParaRPr lang="en-US"/>
        </a:p>
      </dgm:t>
    </dgm:pt>
    <dgm:pt modelId="{97AFB725-9839-43BA-B026-0DD6AA03AD9C}">
      <dgm:prSet phldrT="[Text]"/>
      <dgm:spPr/>
      <dgm:t>
        <a:bodyPr/>
        <a:lstStyle/>
        <a:p>
          <a:r>
            <a:rPr lang="en-US" dirty="0"/>
            <a:t>Steam flooding	</a:t>
          </a:r>
        </a:p>
      </dgm:t>
    </dgm:pt>
    <dgm:pt modelId="{CC01022B-5039-457F-931E-79459E3C1DC4}" type="parTrans" cxnId="{97004F90-D1DB-4A84-A8AE-504DE1F07341}">
      <dgm:prSet/>
      <dgm:spPr/>
      <dgm:t>
        <a:bodyPr/>
        <a:lstStyle/>
        <a:p>
          <a:endParaRPr lang="en-US"/>
        </a:p>
      </dgm:t>
    </dgm:pt>
    <dgm:pt modelId="{D5C26250-A06D-4B41-BC14-92648809C21F}" type="sibTrans" cxnId="{97004F90-D1DB-4A84-A8AE-504DE1F07341}">
      <dgm:prSet/>
      <dgm:spPr/>
      <dgm:t>
        <a:bodyPr/>
        <a:lstStyle/>
        <a:p>
          <a:endParaRPr lang="en-US"/>
        </a:p>
      </dgm:t>
    </dgm:pt>
    <dgm:pt modelId="{B6E26FFC-9977-4BBC-BEC7-3D6B63754E52}">
      <dgm:prSet phldrT="[Text]"/>
      <dgm:spPr/>
      <dgm:t>
        <a:bodyPr/>
        <a:lstStyle/>
        <a:p>
          <a:r>
            <a:rPr lang="en-US" dirty="0"/>
            <a:t>Gas Injection</a:t>
          </a:r>
        </a:p>
      </dgm:t>
    </dgm:pt>
    <dgm:pt modelId="{5CEFBD89-2F4F-4B51-A98A-0F3C86494166}" type="parTrans" cxnId="{17E73148-9C08-4999-B21E-F3C5A0E3FC0C}">
      <dgm:prSet/>
      <dgm:spPr/>
      <dgm:t>
        <a:bodyPr/>
        <a:lstStyle/>
        <a:p>
          <a:endParaRPr lang="en-US"/>
        </a:p>
      </dgm:t>
    </dgm:pt>
    <dgm:pt modelId="{48634C00-2335-4923-9072-EB7482323D9C}" type="sibTrans" cxnId="{17E73148-9C08-4999-B21E-F3C5A0E3FC0C}">
      <dgm:prSet/>
      <dgm:spPr/>
      <dgm:t>
        <a:bodyPr/>
        <a:lstStyle/>
        <a:p>
          <a:endParaRPr lang="en-US"/>
        </a:p>
      </dgm:t>
    </dgm:pt>
    <dgm:pt modelId="{CBCC21F5-552F-4D39-812E-6FCD4A366F58}">
      <dgm:prSet phldrT="[Text]"/>
      <dgm:spPr/>
      <dgm:t>
        <a:bodyPr/>
        <a:lstStyle/>
        <a:p>
          <a:r>
            <a:rPr lang="en-US" dirty="0"/>
            <a:t>First contact Miscibility</a:t>
          </a:r>
        </a:p>
      </dgm:t>
    </dgm:pt>
    <dgm:pt modelId="{4A973A1C-85F1-4969-A536-D29940229E2C}" type="parTrans" cxnId="{3C41F2E0-4620-40B4-9857-68872B278EFB}">
      <dgm:prSet/>
      <dgm:spPr/>
      <dgm:t>
        <a:bodyPr/>
        <a:lstStyle/>
        <a:p>
          <a:endParaRPr lang="en-US"/>
        </a:p>
      </dgm:t>
    </dgm:pt>
    <dgm:pt modelId="{3640B940-6901-481F-ADF7-6B77DEEED764}" type="sibTrans" cxnId="{3C41F2E0-4620-40B4-9857-68872B278EFB}">
      <dgm:prSet/>
      <dgm:spPr/>
      <dgm:t>
        <a:bodyPr/>
        <a:lstStyle/>
        <a:p>
          <a:endParaRPr lang="en-US"/>
        </a:p>
      </dgm:t>
    </dgm:pt>
    <dgm:pt modelId="{6D0E5D9F-7263-4526-A227-51301233F549}">
      <dgm:prSet phldrT="[Text]"/>
      <dgm:spPr/>
      <dgm:t>
        <a:bodyPr/>
        <a:lstStyle/>
        <a:p>
          <a:r>
            <a:rPr lang="en-US" dirty="0"/>
            <a:t>Chemical methods</a:t>
          </a:r>
        </a:p>
      </dgm:t>
    </dgm:pt>
    <dgm:pt modelId="{23416D07-25F8-426C-BC65-639E6BCF4D6D}" type="parTrans" cxnId="{C8C462C6-33A3-4E8B-91FE-36DBE92F1C4A}">
      <dgm:prSet/>
      <dgm:spPr/>
      <dgm:t>
        <a:bodyPr/>
        <a:lstStyle/>
        <a:p>
          <a:endParaRPr lang="en-US"/>
        </a:p>
      </dgm:t>
    </dgm:pt>
    <dgm:pt modelId="{DE289E29-1989-4D8E-8AA6-F030105B3F13}" type="sibTrans" cxnId="{C8C462C6-33A3-4E8B-91FE-36DBE92F1C4A}">
      <dgm:prSet/>
      <dgm:spPr/>
      <dgm:t>
        <a:bodyPr/>
        <a:lstStyle/>
        <a:p>
          <a:endParaRPr lang="en-US"/>
        </a:p>
      </dgm:t>
    </dgm:pt>
    <dgm:pt modelId="{F3256203-D9D1-492A-B801-68C1A32486F0}">
      <dgm:prSet phldrT="[Text]"/>
      <dgm:spPr/>
      <dgm:t>
        <a:bodyPr/>
        <a:lstStyle/>
        <a:p>
          <a:r>
            <a:rPr lang="en-US" dirty="0"/>
            <a:t>Polymer Flooding</a:t>
          </a:r>
        </a:p>
      </dgm:t>
    </dgm:pt>
    <dgm:pt modelId="{E9A20291-2E30-4C14-BB7D-DC095A20ECB6}" type="parTrans" cxnId="{1B8E71B0-2D3A-4AB0-8843-CFDACEDC3198}">
      <dgm:prSet/>
      <dgm:spPr/>
      <dgm:t>
        <a:bodyPr/>
        <a:lstStyle/>
        <a:p>
          <a:endParaRPr lang="en-US"/>
        </a:p>
      </dgm:t>
    </dgm:pt>
    <dgm:pt modelId="{6C9440D0-8847-40C0-98BC-2B5EA5745C3A}" type="sibTrans" cxnId="{1B8E71B0-2D3A-4AB0-8843-CFDACEDC3198}">
      <dgm:prSet/>
      <dgm:spPr/>
      <dgm:t>
        <a:bodyPr/>
        <a:lstStyle/>
        <a:p>
          <a:endParaRPr lang="en-US"/>
        </a:p>
      </dgm:t>
    </dgm:pt>
    <dgm:pt modelId="{6EE9114D-461B-4017-86F4-5A4AAA40736D}">
      <dgm:prSet/>
      <dgm:spPr/>
      <dgm:t>
        <a:bodyPr/>
        <a:lstStyle/>
        <a:p>
          <a:r>
            <a:rPr lang="en-US" dirty="0"/>
            <a:t>Multiple contact Miscibility</a:t>
          </a:r>
        </a:p>
      </dgm:t>
    </dgm:pt>
    <dgm:pt modelId="{882B7961-6C0C-4DD4-AB01-3A2892C42306}" type="parTrans" cxnId="{DE177CBF-0932-41D2-ADA0-25FF305DEB34}">
      <dgm:prSet/>
      <dgm:spPr/>
      <dgm:t>
        <a:bodyPr/>
        <a:lstStyle/>
        <a:p>
          <a:endParaRPr lang="en-US"/>
        </a:p>
      </dgm:t>
    </dgm:pt>
    <dgm:pt modelId="{40403F33-6B09-46F6-91A1-C6B11147FEA8}" type="sibTrans" cxnId="{DE177CBF-0932-41D2-ADA0-25FF305DEB34}">
      <dgm:prSet/>
      <dgm:spPr/>
      <dgm:t>
        <a:bodyPr/>
        <a:lstStyle/>
        <a:p>
          <a:endParaRPr lang="en-US"/>
        </a:p>
      </dgm:t>
    </dgm:pt>
    <dgm:pt modelId="{A4F9D97A-A4B7-488D-AF48-863B5E4546B9}">
      <dgm:prSet/>
      <dgm:spPr/>
      <dgm:t>
        <a:bodyPr/>
        <a:lstStyle/>
        <a:p>
          <a:r>
            <a:rPr lang="en-US" dirty="0"/>
            <a:t>Surfactant Flooding</a:t>
          </a:r>
        </a:p>
      </dgm:t>
    </dgm:pt>
    <dgm:pt modelId="{975E870C-9750-4424-90CA-9E36D6C7087C}" type="parTrans" cxnId="{7CCA7225-3D87-48C0-A7D9-281AA6BDD884}">
      <dgm:prSet/>
      <dgm:spPr/>
      <dgm:t>
        <a:bodyPr/>
        <a:lstStyle/>
        <a:p>
          <a:endParaRPr lang="en-US"/>
        </a:p>
      </dgm:t>
    </dgm:pt>
    <dgm:pt modelId="{A66FED81-944C-4A7D-A844-D7C2B6BAC788}" type="sibTrans" cxnId="{7CCA7225-3D87-48C0-A7D9-281AA6BDD884}">
      <dgm:prSet/>
      <dgm:spPr/>
      <dgm:t>
        <a:bodyPr/>
        <a:lstStyle/>
        <a:p>
          <a:endParaRPr lang="en-US"/>
        </a:p>
      </dgm:t>
    </dgm:pt>
    <dgm:pt modelId="{6F1872F4-A030-4D64-A17C-72EA1ABBD62E}" type="pres">
      <dgm:prSet presAssocID="{CF9055CF-8DEB-4A02-949A-DE72B6AC5D37}" presName="Name0" presStyleCnt="0">
        <dgm:presLayoutVars>
          <dgm:dir/>
          <dgm:resizeHandles val="exact"/>
        </dgm:presLayoutVars>
      </dgm:prSet>
      <dgm:spPr/>
    </dgm:pt>
    <dgm:pt modelId="{98302F07-D6A9-46A5-9807-EBF6C9F5B2DD}" type="pres">
      <dgm:prSet presAssocID="{082E8A29-955A-4C7C-A174-3E9DCD4DC89B}" presName="node" presStyleLbl="node1" presStyleIdx="0" presStyleCnt="3">
        <dgm:presLayoutVars>
          <dgm:bulletEnabled val="1"/>
        </dgm:presLayoutVars>
      </dgm:prSet>
      <dgm:spPr/>
    </dgm:pt>
    <dgm:pt modelId="{6681DF6F-8E98-430C-9A87-14BEC6C3269E}" type="pres">
      <dgm:prSet presAssocID="{C2176686-D23E-48EB-9D1B-1A1B46236638}" presName="sibTrans" presStyleCnt="0"/>
      <dgm:spPr/>
    </dgm:pt>
    <dgm:pt modelId="{DAD9059A-916A-4916-A2A8-B42491568DD3}" type="pres">
      <dgm:prSet presAssocID="{B6E26FFC-9977-4BBC-BEC7-3D6B63754E52}" presName="node" presStyleLbl="node1" presStyleIdx="1" presStyleCnt="3">
        <dgm:presLayoutVars>
          <dgm:bulletEnabled val="1"/>
        </dgm:presLayoutVars>
      </dgm:prSet>
      <dgm:spPr/>
    </dgm:pt>
    <dgm:pt modelId="{39AEACD1-F8CF-4528-8379-DAA829B3790B}" type="pres">
      <dgm:prSet presAssocID="{48634C00-2335-4923-9072-EB7482323D9C}" presName="sibTrans" presStyleCnt="0"/>
      <dgm:spPr/>
    </dgm:pt>
    <dgm:pt modelId="{25A33852-3C4B-4406-8856-3A4D6201948C}" type="pres">
      <dgm:prSet presAssocID="{6D0E5D9F-7263-4526-A227-51301233F549}" presName="node" presStyleLbl="node1" presStyleIdx="2" presStyleCnt="3" custLinFactNeighborX="16417" custLinFactNeighborY="1885">
        <dgm:presLayoutVars>
          <dgm:bulletEnabled val="1"/>
        </dgm:presLayoutVars>
      </dgm:prSet>
      <dgm:spPr/>
    </dgm:pt>
  </dgm:ptLst>
  <dgm:cxnLst>
    <dgm:cxn modelId="{0676BA07-1135-49D0-993A-27A9F99FC0CD}" type="presOf" srcId="{B6E26FFC-9977-4BBC-BEC7-3D6B63754E52}" destId="{DAD9059A-916A-4916-A2A8-B42491568DD3}" srcOrd="0" destOrd="0" presId="urn:microsoft.com/office/officeart/2005/8/layout/hList6"/>
    <dgm:cxn modelId="{5351B217-259B-4E6A-85F5-2E408BEB0764}" type="presOf" srcId="{082E8A29-955A-4C7C-A174-3E9DCD4DC89B}" destId="{98302F07-D6A9-46A5-9807-EBF6C9F5B2DD}" srcOrd="0" destOrd="0" presId="urn:microsoft.com/office/officeart/2005/8/layout/hList6"/>
    <dgm:cxn modelId="{7CCA7225-3D87-48C0-A7D9-281AA6BDD884}" srcId="{6D0E5D9F-7263-4526-A227-51301233F549}" destId="{A4F9D97A-A4B7-488D-AF48-863B5E4546B9}" srcOrd="1" destOrd="0" parTransId="{975E870C-9750-4424-90CA-9E36D6C7087C}" sibTransId="{A66FED81-944C-4A7D-A844-D7C2B6BAC788}"/>
    <dgm:cxn modelId="{77BD0D2D-7C4E-49B3-9A72-0FD33F32D294}" type="presOf" srcId="{6D0E5D9F-7263-4526-A227-51301233F549}" destId="{25A33852-3C4B-4406-8856-3A4D6201948C}" srcOrd="0" destOrd="0" presId="urn:microsoft.com/office/officeart/2005/8/layout/hList6"/>
    <dgm:cxn modelId="{3AE2742D-7673-4553-BCDD-292AE3B4BC50}" type="presOf" srcId="{97AFB725-9839-43BA-B026-0DD6AA03AD9C}" destId="{98302F07-D6A9-46A5-9807-EBF6C9F5B2DD}" srcOrd="0" destOrd="2" presId="urn:microsoft.com/office/officeart/2005/8/layout/hList6"/>
    <dgm:cxn modelId="{17E73148-9C08-4999-B21E-F3C5A0E3FC0C}" srcId="{CF9055CF-8DEB-4A02-949A-DE72B6AC5D37}" destId="{B6E26FFC-9977-4BBC-BEC7-3D6B63754E52}" srcOrd="1" destOrd="0" parTransId="{5CEFBD89-2F4F-4B51-A98A-0F3C86494166}" sibTransId="{48634C00-2335-4923-9072-EB7482323D9C}"/>
    <dgm:cxn modelId="{158AAF68-AE5F-4A2C-A27A-F0DA6EEE7762}" type="presOf" srcId="{A4F9D97A-A4B7-488D-AF48-863B5E4546B9}" destId="{25A33852-3C4B-4406-8856-3A4D6201948C}" srcOrd="0" destOrd="2" presId="urn:microsoft.com/office/officeart/2005/8/layout/hList6"/>
    <dgm:cxn modelId="{F4F3BD4C-7DE7-449F-8ECF-B43B2B86F2EB}" type="presOf" srcId="{CBCC21F5-552F-4D39-812E-6FCD4A366F58}" destId="{DAD9059A-916A-4916-A2A8-B42491568DD3}" srcOrd="0" destOrd="1" presId="urn:microsoft.com/office/officeart/2005/8/layout/hList6"/>
    <dgm:cxn modelId="{2986897A-7787-444F-B6C8-41F3823EF3C1}" srcId="{CF9055CF-8DEB-4A02-949A-DE72B6AC5D37}" destId="{082E8A29-955A-4C7C-A174-3E9DCD4DC89B}" srcOrd="0" destOrd="0" parTransId="{BA7938E6-8DFA-40B7-B4C4-EACC6D85FC31}" sibTransId="{C2176686-D23E-48EB-9D1B-1A1B46236638}"/>
    <dgm:cxn modelId="{67A03D8F-F327-4A9F-ABBC-1EB67EFD1ECB}" srcId="{082E8A29-955A-4C7C-A174-3E9DCD4DC89B}" destId="{23A0DE4A-FE92-496E-B335-3433CEFB74E9}" srcOrd="0" destOrd="0" parTransId="{68935D38-FEDC-4CD3-8002-43CB3944BEAF}" sibTransId="{55DF926D-029A-4E18-95C4-77A5A37CAE40}"/>
    <dgm:cxn modelId="{97004F90-D1DB-4A84-A8AE-504DE1F07341}" srcId="{082E8A29-955A-4C7C-A174-3E9DCD4DC89B}" destId="{97AFB725-9839-43BA-B026-0DD6AA03AD9C}" srcOrd="1" destOrd="0" parTransId="{CC01022B-5039-457F-931E-79459E3C1DC4}" sibTransId="{D5C26250-A06D-4B41-BC14-92648809C21F}"/>
    <dgm:cxn modelId="{1B8E71B0-2D3A-4AB0-8843-CFDACEDC3198}" srcId="{6D0E5D9F-7263-4526-A227-51301233F549}" destId="{F3256203-D9D1-492A-B801-68C1A32486F0}" srcOrd="0" destOrd="0" parTransId="{E9A20291-2E30-4C14-BB7D-DC095A20ECB6}" sibTransId="{6C9440D0-8847-40C0-98BC-2B5EA5745C3A}"/>
    <dgm:cxn modelId="{4413F4B7-04F3-47C3-8331-5DDD27141134}" type="presOf" srcId="{6EE9114D-461B-4017-86F4-5A4AAA40736D}" destId="{DAD9059A-916A-4916-A2A8-B42491568DD3}" srcOrd="0" destOrd="2" presId="urn:microsoft.com/office/officeart/2005/8/layout/hList6"/>
    <dgm:cxn modelId="{DE177CBF-0932-41D2-ADA0-25FF305DEB34}" srcId="{B6E26FFC-9977-4BBC-BEC7-3D6B63754E52}" destId="{6EE9114D-461B-4017-86F4-5A4AAA40736D}" srcOrd="1" destOrd="0" parTransId="{882B7961-6C0C-4DD4-AB01-3A2892C42306}" sibTransId="{40403F33-6B09-46F6-91A1-C6B11147FEA8}"/>
    <dgm:cxn modelId="{C06DA1C3-D38F-43B1-B24E-E80592CC29EC}" type="presOf" srcId="{23A0DE4A-FE92-496E-B335-3433CEFB74E9}" destId="{98302F07-D6A9-46A5-9807-EBF6C9F5B2DD}" srcOrd="0" destOrd="1" presId="urn:microsoft.com/office/officeart/2005/8/layout/hList6"/>
    <dgm:cxn modelId="{C8C462C6-33A3-4E8B-91FE-36DBE92F1C4A}" srcId="{CF9055CF-8DEB-4A02-949A-DE72B6AC5D37}" destId="{6D0E5D9F-7263-4526-A227-51301233F549}" srcOrd="2" destOrd="0" parTransId="{23416D07-25F8-426C-BC65-639E6BCF4D6D}" sibTransId="{DE289E29-1989-4D8E-8AA6-F030105B3F13}"/>
    <dgm:cxn modelId="{3C41F2E0-4620-40B4-9857-68872B278EFB}" srcId="{B6E26FFC-9977-4BBC-BEC7-3D6B63754E52}" destId="{CBCC21F5-552F-4D39-812E-6FCD4A366F58}" srcOrd="0" destOrd="0" parTransId="{4A973A1C-85F1-4969-A536-D29940229E2C}" sibTransId="{3640B940-6901-481F-ADF7-6B77DEEED764}"/>
    <dgm:cxn modelId="{24179AE2-AA7E-4702-A358-E95F80152CCA}" type="presOf" srcId="{CF9055CF-8DEB-4A02-949A-DE72B6AC5D37}" destId="{6F1872F4-A030-4D64-A17C-72EA1ABBD62E}" srcOrd="0" destOrd="0" presId="urn:microsoft.com/office/officeart/2005/8/layout/hList6"/>
    <dgm:cxn modelId="{CC1A92EB-2672-4443-858D-BCA16F76F740}" type="presOf" srcId="{F3256203-D9D1-492A-B801-68C1A32486F0}" destId="{25A33852-3C4B-4406-8856-3A4D6201948C}" srcOrd="0" destOrd="1" presId="urn:microsoft.com/office/officeart/2005/8/layout/hList6"/>
    <dgm:cxn modelId="{D4055BC1-25B1-4CD1-BF08-20C154FADF73}" type="presParOf" srcId="{6F1872F4-A030-4D64-A17C-72EA1ABBD62E}" destId="{98302F07-D6A9-46A5-9807-EBF6C9F5B2DD}" srcOrd="0" destOrd="0" presId="urn:microsoft.com/office/officeart/2005/8/layout/hList6"/>
    <dgm:cxn modelId="{584E2F3E-994B-49B2-AD46-0E8D6E4A468B}" type="presParOf" srcId="{6F1872F4-A030-4D64-A17C-72EA1ABBD62E}" destId="{6681DF6F-8E98-430C-9A87-14BEC6C3269E}" srcOrd="1" destOrd="0" presId="urn:microsoft.com/office/officeart/2005/8/layout/hList6"/>
    <dgm:cxn modelId="{FD54A181-98DF-439C-9CA4-93CD1333DEC4}" type="presParOf" srcId="{6F1872F4-A030-4D64-A17C-72EA1ABBD62E}" destId="{DAD9059A-916A-4916-A2A8-B42491568DD3}" srcOrd="2" destOrd="0" presId="urn:microsoft.com/office/officeart/2005/8/layout/hList6"/>
    <dgm:cxn modelId="{B910F504-589D-4168-B820-FECB0EF26955}" type="presParOf" srcId="{6F1872F4-A030-4D64-A17C-72EA1ABBD62E}" destId="{39AEACD1-F8CF-4528-8379-DAA829B3790B}" srcOrd="3" destOrd="0" presId="urn:microsoft.com/office/officeart/2005/8/layout/hList6"/>
    <dgm:cxn modelId="{AEDC4C6E-DC7C-4364-8563-E748313EFA17}" type="presParOf" srcId="{6F1872F4-A030-4D64-A17C-72EA1ABBD62E}" destId="{25A33852-3C4B-4406-8856-3A4D6201948C}"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302F07-D6A9-46A5-9807-EBF6C9F5B2DD}">
      <dsp:nvSpPr>
        <dsp:cNvPr id="0" name=""/>
        <dsp:cNvSpPr/>
      </dsp:nvSpPr>
      <dsp:spPr>
        <a:xfrm rot="16200000">
          <a:off x="-278625" y="279943"/>
          <a:ext cx="3986213" cy="3426326"/>
        </a:xfrm>
        <a:prstGeom prst="flowChartManualOperation">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2250" tIns="0" rIns="224017" bIns="0" numCol="1" spcCol="1270" anchor="t" anchorCtr="0">
          <a:noAutofit/>
        </a:bodyPr>
        <a:lstStyle/>
        <a:p>
          <a:pPr marL="0" lvl="0" indent="0" algn="l" defTabSz="1555750">
            <a:lnSpc>
              <a:spcPct val="90000"/>
            </a:lnSpc>
            <a:spcBef>
              <a:spcPct val="0"/>
            </a:spcBef>
            <a:spcAft>
              <a:spcPct val="35000"/>
            </a:spcAft>
            <a:buNone/>
          </a:pPr>
          <a:r>
            <a:rPr lang="en-US" sz="3500" kern="1200" dirty="0"/>
            <a:t>Thermal Methods</a:t>
          </a:r>
        </a:p>
        <a:p>
          <a:pPr marL="228600" lvl="1" indent="-228600" algn="l" defTabSz="1200150">
            <a:lnSpc>
              <a:spcPct val="90000"/>
            </a:lnSpc>
            <a:spcBef>
              <a:spcPct val="0"/>
            </a:spcBef>
            <a:spcAft>
              <a:spcPct val="15000"/>
            </a:spcAft>
            <a:buChar char="•"/>
          </a:pPr>
          <a:r>
            <a:rPr lang="en-US" sz="2700" kern="1200" dirty="0"/>
            <a:t>Cyclic Steam Stimulation </a:t>
          </a:r>
        </a:p>
        <a:p>
          <a:pPr marL="228600" lvl="1" indent="-228600" algn="l" defTabSz="1200150">
            <a:lnSpc>
              <a:spcPct val="90000"/>
            </a:lnSpc>
            <a:spcBef>
              <a:spcPct val="0"/>
            </a:spcBef>
            <a:spcAft>
              <a:spcPct val="15000"/>
            </a:spcAft>
            <a:buChar char="•"/>
          </a:pPr>
          <a:r>
            <a:rPr lang="en-US" sz="2700" kern="1200" dirty="0"/>
            <a:t>Steam flooding	</a:t>
          </a:r>
        </a:p>
      </dsp:txBody>
      <dsp:txXfrm rot="5400000">
        <a:off x="1319" y="797242"/>
        <a:ext cx="3426326" cy="2391727"/>
      </dsp:txXfrm>
    </dsp:sp>
    <dsp:sp modelId="{DAD9059A-916A-4916-A2A8-B42491568DD3}">
      <dsp:nvSpPr>
        <dsp:cNvPr id="0" name=""/>
        <dsp:cNvSpPr/>
      </dsp:nvSpPr>
      <dsp:spPr>
        <a:xfrm rot="16200000">
          <a:off x="3404676" y="279943"/>
          <a:ext cx="3986213" cy="3426326"/>
        </a:xfrm>
        <a:prstGeom prst="flowChartManualOperation">
          <a:avLst/>
        </a:prstGeom>
        <a:solidFill>
          <a:schemeClr val="accent2">
            <a:hueOff val="4089090"/>
            <a:satOff val="-9814"/>
            <a:lumOff val="3628"/>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2250" tIns="0" rIns="224017" bIns="0" numCol="1" spcCol="1270" anchor="t" anchorCtr="0">
          <a:noAutofit/>
        </a:bodyPr>
        <a:lstStyle/>
        <a:p>
          <a:pPr marL="0" lvl="0" indent="0" algn="l" defTabSz="1555750">
            <a:lnSpc>
              <a:spcPct val="90000"/>
            </a:lnSpc>
            <a:spcBef>
              <a:spcPct val="0"/>
            </a:spcBef>
            <a:spcAft>
              <a:spcPct val="35000"/>
            </a:spcAft>
            <a:buNone/>
          </a:pPr>
          <a:r>
            <a:rPr lang="en-US" sz="3500" kern="1200" dirty="0"/>
            <a:t>Gas Injection</a:t>
          </a:r>
        </a:p>
        <a:p>
          <a:pPr marL="228600" lvl="1" indent="-228600" algn="l" defTabSz="1200150">
            <a:lnSpc>
              <a:spcPct val="90000"/>
            </a:lnSpc>
            <a:spcBef>
              <a:spcPct val="0"/>
            </a:spcBef>
            <a:spcAft>
              <a:spcPct val="15000"/>
            </a:spcAft>
            <a:buChar char="•"/>
          </a:pPr>
          <a:r>
            <a:rPr lang="en-US" sz="2700" kern="1200" dirty="0"/>
            <a:t>First contact Miscibility</a:t>
          </a:r>
        </a:p>
        <a:p>
          <a:pPr marL="228600" lvl="1" indent="-228600" algn="l" defTabSz="1200150">
            <a:lnSpc>
              <a:spcPct val="90000"/>
            </a:lnSpc>
            <a:spcBef>
              <a:spcPct val="0"/>
            </a:spcBef>
            <a:spcAft>
              <a:spcPct val="15000"/>
            </a:spcAft>
            <a:buChar char="•"/>
          </a:pPr>
          <a:r>
            <a:rPr lang="en-US" sz="2700" kern="1200" dirty="0"/>
            <a:t>Multiple contact Miscibility</a:t>
          </a:r>
        </a:p>
      </dsp:txBody>
      <dsp:txXfrm rot="5400000">
        <a:off x="3684620" y="797242"/>
        <a:ext cx="3426326" cy="2391727"/>
      </dsp:txXfrm>
    </dsp:sp>
    <dsp:sp modelId="{25A33852-3C4B-4406-8856-3A4D6201948C}">
      <dsp:nvSpPr>
        <dsp:cNvPr id="0" name=""/>
        <dsp:cNvSpPr/>
      </dsp:nvSpPr>
      <dsp:spPr>
        <a:xfrm rot="16200000">
          <a:off x="7089295" y="279943"/>
          <a:ext cx="3986213" cy="3426326"/>
        </a:xfrm>
        <a:prstGeom prst="flowChartManualOperation">
          <a:avLst/>
        </a:prstGeom>
        <a:solidFill>
          <a:schemeClr val="accent2">
            <a:hueOff val="8178181"/>
            <a:satOff val="-19628"/>
            <a:lumOff val="7255"/>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2250" tIns="0" rIns="224017" bIns="0" numCol="1" spcCol="1270" anchor="t" anchorCtr="0">
          <a:noAutofit/>
        </a:bodyPr>
        <a:lstStyle/>
        <a:p>
          <a:pPr marL="0" lvl="0" indent="0" algn="l" defTabSz="1555750">
            <a:lnSpc>
              <a:spcPct val="90000"/>
            </a:lnSpc>
            <a:spcBef>
              <a:spcPct val="0"/>
            </a:spcBef>
            <a:spcAft>
              <a:spcPct val="35000"/>
            </a:spcAft>
            <a:buNone/>
          </a:pPr>
          <a:r>
            <a:rPr lang="en-US" sz="3500" kern="1200" dirty="0"/>
            <a:t>Chemical methods</a:t>
          </a:r>
        </a:p>
        <a:p>
          <a:pPr marL="228600" lvl="1" indent="-228600" algn="l" defTabSz="1200150">
            <a:lnSpc>
              <a:spcPct val="90000"/>
            </a:lnSpc>
            <a:spcBef>
              <a:spcPct val="0"/>
            </a:spcBef>
            <a:spcAft>
              <a:spcPct val="15000"/>
            </a:spcAft>
            <a:buChar char="•"/>
          </a:pPr>
          <a:r>
            <a:rPr lang="en-US" sz="2700" kern="1200" dirty="0"/>
            <a:t>Polymer Flooding</a:t>
          </a:r>
        </a:p>
        <a:p>
          <a:pPr marL="228600" lvl="1" indent="-228600" algn="l" defTabSz="1200150">
            <a:lnSpc>
              <a:spcPct val="90000"/>
            </a:lnSpc>
            <a:spcBef>
              <a:spcPct val="0"/>
            </a:spcBef>
            <a:spcAft>
              <a:spcPct val="15000"/>
            </a:spcAft>
            <a:buChar char="•"/>
          </a:pPr>
          <a:r>
            <a:rPr lang="en-US" sz="2700" kern="1200" dirty="0"/>
            <a:t>Surfactant Flooding</a:t>
          </a:r>
        </a:p>
      </dsp:txBody>
      <dsp:txXfrm rot="5400000">
        <a:off x="7369239" y="797242"/>
        <a:ext cx="3426326" cy="2391727"/>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10/29/2022</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10/29/2022</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10/29/2022</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10/29/2022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10/29/2022</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10/29/2022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10/29/2022</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10/29/2022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10/29/2022</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10/29/2022</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10/29/2022</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10/29/2022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2CCFE9AC-F15C-4FA0-A6F1-298829FA691D}" type="datetimeFigureOut">
              <a:rPr lang="en-US"/>
              <a:t>10/29/2022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10/29/2022</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36820" y="3255564"/>
            <a:ext cx="7318352" cy="1182619"/>
          </a:xfrm>
        </p:spPr>
        <p:txBody>
          <a:bodyPr>
            <a:normAutofit/>
          </a:bodyPr>
          <a:lstStyle/>
          <a:p>
            <a:pPr algn="ctr"/>
            <a:r>
              <a:rPr lang="en-US" sz="4800" dirty="0">
                <a:latin typeface="Times New Roman" panose="02020603050405020304" pitchFamily="18" charset="0"/>
                <a:cs typeface="Times New Roman" panose="02020603050405020304" pitchFamily="18" charset="0"/>
              </a:rPr>
              <a:t>Enhanced Oil Recovery</a:t>
            </a:r>
          </a:p>
        </p:txBody>
      </p:sp>
      <p:sp>
        <p:nvSpPr>
          <p:cNvPr id="3" name="Subtitle 2"/>
          <p:cNvSpPr>
            <a:spLocks noGrp="1"/>
          </p:cNvSpPr>
          <p:nvPr>
            <p:ph type="body" idx="1"/>
          </p:nvPr>
        </p:nvSpPr>
        <p:spPr>
          <a:xfrm>
            <a:off x="2797266" y="4737888"/>
            <a:ext cx="6597465" cy="1500187"/>
          </a:xfrm>
        </p:spPr>
        <p:txBody>
          <a:bodyPr>
            <a:normAutofit/>
          </a:bodyPr>
          <a:lstStyle/>
          <a:p>
            <a:pPr algn="ctr"/>
            <a:r>
              <a:rPr lang="en-US" sz="2800" dirty="0">
                <a:latin typeface="Times New Roman" panose="02020603050405020304" pitchFamily="18" charset="0"/>
                <a:cs typeface="Times New Roman" panose="02020603050405020304" pitchFamily="18" charset="0"/>
              </a:rPr>
              <a:t>By:</a:t>
            </a:r>
          </a:p>
          <a:p>
            <a:pPr algn="ctr"/>
            <a:r>
              <a:rPr lang="en-US" sz="2800" dirty="0">
                <a:latin typeface="Times New Roman" panose="02020603050405020304" pitchFamily="18" charset="0"/>
                <a:cs typeface="Times New Roman" panose="02020603050405020304" pitchFamily="18" charset="0"/>
              </a:rPr>
              <a:t>Yaseen Riyadh Bandar</a:t>
            </a:r>
          </a:p>
        </p:txBody>
      </p:sp>
      <p:sp>
        <p:nvSpPr>
          <p:cNvPr id="14" name="Rectangle 13">
            <a:extLst>
              <a:ext uri="{FF2B5EF4-FFF2-40B4-BE49-F238E27FC236}">
                <a16:creationId xmlns:a16="http://schemas.microsoft.com/office/drawing/2014/main" id="{79505D29-9E60-41DC-AD67-C6308C95D195}"/>
              </a:ext>
            </a:extLst>
          </p:cNvPr>
          <p:cNvSpPr/>
          <p:nvPr/>
        </p:nvSpPr>
        <p:spPr>
          <a:xfrm>
            <a:off x="2197469" y="792441"/>
            <a:ext cx="7797055" cy="3054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Times New Roman" panose="02020603050405020304" pitchFamily="18" charset="0"/>
                <a:cs typeface="Times New Roman" panose="02020603050405020304" pitchFamily="18" charset="0"/>
              </a:rPr>
              <a:t>University of Basrah </a:t>
            </a:r>
          </a:p>
          <a:p>
            <a:pPr algn="ctr"/>
            <a:r>
              <a:rPr lang="en-US" sz="3600" dirty="0">
                <a:solidFill>
                  <a:schemeClr val="tx1"/>
                </a:solidFill>
                <a:latin typeface="Times New Roman" panose="02020603050405020304" pitchFamily="18" charset="0"/>
                <a:cs typeface="Times New Roman" panose="02020603050405020304" pitchFamily="18" charset="0"/>
              </a:rPr>
              <a:t>College of Engineering </a:t>
            </a:r>
          </a:p>
          <a:p>
            <a:pPr algn="ctr"/>
            <a:r>
              <a:rPr lang="en-US" sz="3600" dirty="0">
                <a:solidFill>
                  <a:schemeClr val="tx1"/>
                </a:solidFill>
                <a:latin typeface="Times New Roman" panose="02020603050405020304" pitchFamily="18" charset="0"/>
                <a:cs typeface="Times New Roman" panose="02020603050405020304" pitchFamily="18" charset="0"/>
              </a:rPr>
              <a:t>Department of Petroleum</a:t>
            </a:r>
          </a:p>
        </p:txBody>
      </p:sp>
      <p:pic>
        <p:nvPicPr>
          <p:cNvPr id="2056" name="Picture 8">
            <a:extLst>
              <a:ext uri="{FF2B5EF4-FFF2-40B4-BE49-F238E27FC236}">
                <a16:creationId xmlns:a16="http://schemas.microsoft.com/office/drawing/2014/main" id="{B74EBE64-4C56-B6D6-F6BB-00C0CB97996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85890" y="247791"/>
            <a:ext cx="2820211" cy="744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37035-CC2C-4F64-B115-EF0DB43258DF}"/>
              </a:ext>
            </a:extLst>
          </p:cNvPr>
          <p:cNvSpPr>
            <a:spLocks noGrp="1"/>
          </p:cNvSpPr>
          <p:nvPr>
            <p:ph type="title"/>
          </p:nvPr>
        </p:nvSpPr>
        <p:spPr/>
        <p:txBody>
          <a:bodyPr/>
          <a:lstStyle/>
          <a:p>
            <a:r>
              <a:rPr lang="en-US" dirty="0"/>
              <a:t>The Main Types of EOR</a:t>
            </a:r>
          </a:p>
        </p:txBody>
      </p:sp>
      <p:sp>
        <p:nvSpPr>
          <p:cNvPr id="3" name="Content Placeholder 2">
            <a:extLst>
              <a:ext uri="{FF2B5EF4-FFF2-40B4-BE49-F238E27FC236}">
                <a16:creationId xmlns:a16="http://schemas.microsoft.com/office/drawing/2014/main" id="{6D9558A1-C37B-4CE4-B344-A5055E61D323}"/>
              </a:ext>
            </a:extLst>
          </p:cNvPr>
          <p:cNvSpPr>
            <a:spLocks noGrp="1"/>
          </p:cNvSpPr>
          <p:nvPr>
            <p:ph idx="1"/>
          </p:nvPr>
        </p:nvSpPr>
        <p:spPr>
          <a:xfrm>
            <a:off x="1280160" y="2123441"/>
            <a:ext cx="10088880" cy="4268216"/>
          </a:xfrm>
        </p:spPr>
        <p:txBody>
          <a:bodyPr>
            <a:normAutofit/>
          </a:bodyPr>
          <a:lstStyle/>
          <a:p>
            <a:r>
              <a:rPr lang="en-US" sz="2400" dirty="0">
                <a:latin typeface="Times New Roman" panose="02020603050405020304" pitchFamily="18" charset="0"/>
                <a:cs typeface="Times New Roman" panose="02020603050405020304" pitchFamily="18" charset="0"/>
              </a:rPr>
              <a:t>Chemical Flooding: such as Polymer and Surfactant flood.</a:t>
            </a:r>
          </a:p>
        </p:txBody>
      </p:sp>
      <p:pic>
        <p:nvPicPr>
          <p:cNvPr id="4" name="VivaCut_video_1648580868379">
            <a:hlinkClick r:id="" action="ppaction://media"/>
            <a:extLst>
              <a:ext uri="{FF2B5EF4-FFF2-40B4-BE49-F238E27FC236}">
                <a16:creationId xmlns:a16="http://schemas.microsoft.com/office/drawing/2014/main" id="{B3057AF8-502D-42A3-B4B6-34829D3C191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7450" r="17334" b="8105"/>
          <a:stretch/>
        </p:blipFill>
        <p:spPr>
          <a:xfrm>
            <a:off x="1875587" y="2953839"/>
            <a:ext cx="8437777" cy="3437818"/>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2074932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9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37035-CC2C-4F64-B115-EF0DB43258DF}"/>
              </a:ext>
            </a:extLst>
          </p:cNvPr>
          <p:cNvSpPr>
            <a:spLocks noGrp="1"/>
          </p:cNvSpPr>
          <p:nvPr>
            <p:ph type="title"/>
          </p:nvPr>
        </p:nvSpPr>
        <p:spPr/>
        <p:txBody>
          <a:bodyPr/>
          <a:lstStyle/>
          <a:p>
            <a:r>
              <a:rPr lang="en-US" dirty="0"/>
              <a:t>The Main Types of EOR</a:t>
            </a:r>
          </a:p>
        </p:txBody>
      </p:sp>
      <p:sp>
        <p:nvSpPr>
          <p:cNvPr id="3" name="Content Placeholder 2">
            <a:extLst>
              <a:ext uri="{FF2B5EF4-FFF2-40B4-BE49-F238E27FC236}">
                <a16:creationId xmlns:a16="http://schemas.microsoft.com/office/drawing/2014/main" id="{6D9558A1-C37B-4CE4-B344-A5055E61D323}"/>
              </a:ext>
            </a:extLst>
          </p:cNvPr>
          <p:cNvSpPr>
            <a:spLocks noGrp="1"/>
          </p:cNvSpPr>
          <p:nvPr>
            <p:ph idx="1"/>
          </p:nvPr>
        </p:nvSpPr>
        <p:spPr>
          <a:xfrm>
            <a:off x="1280160" y="2123441"/>
            <a:ext cx="10088880" cy="4268216"/>
          </a:xfrm>
        </p:spPr>
        <p:txBody>
          <a:bodyPr>
            <a:normAutofit/>
          </a:bodyPr>
          <a:lstStyle/>
          <a:p>
            <a:r>
              <a:rPr lang="en-US" sz="2400" dirty="0">
                <a:latin typeface="Times New Roman" panose="02020603050405020304" pitchFamily="18" charset="0"/>
                <a:cs typeface="Times New Roman" panose="02020603050405020304" pitchFamily="18" charset="0"/>
              </a:rPr>
              <a:t>Gas Injection: such as Inert gas, CO2, and Hydrocarbon fluid Injection</a:t>
            </a:r>
          </a:p>
        </p:txBody>
      </p:sp>
      <p:pic>
        <p:nvPicPr>
          <p:cNvPr id="4" name="video_2022-03-30_09-46-57">
            <a:hlinkClick r:id="" action="ppaction://media"/>
            <a:extLst>
              <a:ext uri="{FF2B5EF4-FFF2-40B4-BE49-F238E27FC236}">
                <a16:creationId xmlns:a16="http://schemas.microsoft.com/office/drawing/2014/main" id="{A9A1499C-2CE2-49E8-AE66-DAA0C7FC6FC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5923" t="4701" r="18094" b="8195"/>
          <a:stretch/>
        </p:blipFill>
        <p:spPr>
          <a:xfrm>
            <a:off x="1875587" y="2895600"/>
            <a:ext cx="8437777" cy="3496057"/>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118516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8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37035-CC2C-4F64-B115-EF0DB43258DF}"/>
              </a:ext>
            </a:extLst>
          </p:cNvPr>
          <p:cNvSpPr>
            <a:spLocks noGrp="1"/>
          </p:cNvSpPr>
          <p:nvPr>
            <p:ph type="title"/>
          </p:nvPr>
        </p:nvSpPr>
        <p:spPr>
          <a:xfrm>
            <a:off x="1281684" y="354583"/>
            <a:ext cx="9628632" cy="1362113"/>
          </a:xfrm>
        </p:spPr>
        <p:txBody>
          <a:bodyPr/>
          <a:lstStyle/>
          <a:p>
            <a:r>
              <a:rPr lang="en-US" dirty="0"/>
              <a:t>CO2 Injection</a:t>
            </a:r>
          </a:p>
        </p:txBody>
      </p:sp>
      <p:pic>
        <p:nvPicPr>
          <p:cNvPr id="8" name="Picture 7">
            <a:extLst>
              <a:ext uri="{FF2B5EF4-FFF2-40B4-BE49-F238E27FC236}">
                <a16:creationId xmlns:a16="http://schemas.microsoft.com/office/drawing/2014/main" id="{3A00A021-15CF-66F4-FC87-0208B9ECD7D2}"/>
              </a:ext>
            </a:extLst>
          </p:cNvPr>
          <p:cNvPicPr>
            <a:picLocks noChangeAspect="1"/>
          </p:cNvPicPr>
          <p:nvPr/>
        </p:nvPicPr>
        <p:blipFill>
          <a:blip r:embed="rId2"/>
          <a:stretch>
            <a:fillRect/>
          </a:stretch>
        </p:blipFill>
        <p:spPr>
          <a:xfrm>
            <a:off x="0" y="1859280"/>
            <a:ext cx="12192000" cy="4998720"/>
          </a:xfrm>
          <a:prstGeom prst="rect">
            <a:avLst/>
          </a:prstGeom>
        </p:spPr>
      </p:pic>
    </p:spTree>
    <p:extLst>
      <p:ext uri="{BB962C8B-B14F-4D97-AF65-F5344CB8AC3E}">
        <p14:creationId xmlns:p14="http://schemas.microsoft.com/office/powerpoint/2010/main" val="2634294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 Comparison for Different EOR methods</a:t>
            </a:r>
          </a:p>
        </p:txBody>
      </p:sp>
      <p:pic>
        <p:nvPicPr>
          <p:cNvPr id="3" name="Picture 2">
            <a:extLst>
              <a:ext uri="{FF2B5EF4-FFF2-40B4-BE49-F238E27FC236}">
                <a16:creationId xmlns:a16="http://schemas.microsoft.com/office/drawing/2014/main" id="{D0FA1766-7884-D675-0EFC-C54CB6F42C33}"/>
              </a:ext>
            </a:extLst>
          </p:cNvPr>
          <p:cNvPicPr>
            <a:picLocks noChangeAspect="1"/>
          </p:cNvPicPr>
          <p:nvPr/>
        </p:nvPicPr>
        <p:blipFill>
          <a:blip r:embed="rId2"/>
          <a:stretch>
            <a:fillRect/>
          </a:stretch>
        </p:blipFill>
        <p:spPr>
          <a:xfrm>
            <a:off x="0" y="1828456"/>
            <a:ext cx="12192000" cy="5029544"/>
          </a:xfrm>
          <a:prstGeom prst="rect">
            <a:avLst/>
          </a:prstGeom>
        </p:spPr>
      </p:pic>
    </p:spTree>
    <p:extLst>
      <p:ext uri="{BB962C8B-B14F-4D97-AF65-F5344CB8AC3E}">
        <p14:creationId xmlns:p14="http://schemas.microsoft.com/office/powerpoint/2010/main" val="1290517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80160" y="441291"/>
            <a:ext cx="9628632" cy="1362113"/>
          </a:xfrm>
        </p:spPr>
        <p:txBody>
          <a:bodyPr/>
          <a:lstStyle/>
          <a:p>
            <a:r>
              <a:rPr lang="en-US" dirty="0"/>
              <a:t>Conclusions</a:t>
            </a:r>
          </a:p>
        </p:txBody>
      </p:sp>
      <p:sp>
        <p:nvSpPr>
          <p:cNvPr id="3" name="Content Placeholder 2"/>
          <p:cNvSpPr>
            <a:spLocks noGrp="1"/>
          </p:cNvSpPr>
          <p:nvPr>
            <p:ph idx="1"/>
          </p:nvPr>
        </p:nvSpPr>
        <p:spPr>
          <a:xfrm>
            <a:off x="1280160" y="1991360"/>
            <a:ext cx="9628632" cy="4866640"/>
          </a:xfrm>
        </p:spPr>
        <p:txBody>
          <a:bodyPr>
            <a:noAutofit/>
          </a:bodyPr>
          <a:lstStyle/>
          <a:p>
            <a:r>
              <a:rPr lang="en-US" sz="2400" dirty="0">
                <a:latin typeface="Times New Roman" panose="02020603050405020304" pitchFamily="18" charset="0"/>
                <a:cs typeface="Times New Roman" panose="02020603050405020304" pitchFamily="18" charset="0"/>
              </a:rPr>
              <a:t>The world continues to rely heavily on oil for primary energy.</a:t>
            </a:r>
          </a:p>
          <a:p>
            <a:r>
              <a:rPr lang="en-US" sz="2400" dirty="0">
                <a:latin typeface="Times New Roman" panose="02020603050405020304" pitchFamily="18" charset="0"/>
                <a:cs typeface="Times New Roman" panose="02020603050405020304" pitchFamily="18" charset="0"/>
              </a:rPr>
              <a:t> As the extraction of oil becomes more challenging, new techniques of EOR will need to be put in place to increase the amount of oil extracted from reservoirs.</a:t>
            </a:r>
          </a:p>
          <a:p>
            <a:r>
              <a:rPr lang="en-US" sz="2400" dirty="0">
                <a:latin typeface="Times New Roman" panose="02020603050405020304" pitchFamily="18" charset="0"/>
                <a:cs typeface="Times New Roman" panose="02020603050405020304" pitchFamily="18" charset="0"/>
              </a:rPr>
              <a:t>Polymers play major role in the Enhanced Oil Recovery; they help extract up to 30% of the original oil in place. </a:t>
            </a:r>
          </a:p>
          <a:p>
            <a:r>
              <a:rPr lang="en-US" sz="2400" dirty="0">
                <a:latin typeface="Times New Roman" panose="02020603050405020304" pitchFamily="18" charset="0"/>
                <a:cs typeface="Times New Roman" panose="02020603050405020304" pitchFamily="18" charset="0"/>
              </a:rPr>
              <a:t>Microbial Enhancement of Oil Recovery (MEOR), is less well established than the chemical and physical methods, but may have special advantages such as low operating costs and, perhaps, improved efficiency, which would make them especially attractive in the long run.</a:t>
            </a: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5766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16CB04-CA84-1E61-99D9-162D986EB4E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24578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7" name="AutoShape 6" descr="The cross-section is illustrating how carbon dioxide and water can be... |  Download Scientific Diagram">
            <a:extLst>
              <a:ext uri="{FF2B5EF4-FFF2-40B4-BE49-F238E27FC236}">
                <a16:creationId xmlns:a16="http://schemas.microsoft.com/office/drawing/2014/main" id="{FCF3FE18-798B-13D3-1048-A99CD1E9B7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The cross-section is illustrating how carbon dioxide and water can be... |  Download Scientific Diagram">
            <a:extLst>
              <a:ext uri="{FF2B5EF4-FFF2-40B4-BE49-F238E27FC236}">
                <a16:creationId xmlns:a16="http://schemas.microsoft.com/office/drawing/2014/main" id="{C0D9A87B-628A-B395-DB62-9BCBD024CF97}"/>
              </a:ext>
            </a:extLst>
          </p:cNvPr>
          <p:cNvSpPr>
            <a:spLocks noChangeAspect="1" noChangeArrowheads="1"/>
          </p:cNvSpPr>
          <p:nvPr/>
        </p:nvSpPr>
        <p:spPr bwMode="auto">
          <a:xfrm>
            <a:off x="6095999" y="821987"/>
            <a:ext cx="2911813" cy="291181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C3FFAA9-EF1B-DC62-BABC-4E94406B8AD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311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a:t>Outlines</a:t>
            </a:r>
          </a:p>
        </p:txBody>
      </p:sp>
      <p:sp>
        <p:nvSpPr>
          <p:cNvPr id="14" name="Content Placeholder 2"/>
          <p:cNvSpPr>
            <a:spLocks noGrp="1"/>
          </p:cNvSpPr>
          <p:nvPr>
            <p:ph idx="1"/>
          </p:nvPr>
        </p:nvSpPr>
        <p:spPr>
          <a:xfrm>
            <a:off x="1280160" y="2028189"/>
            <a:ext cx="9628632" cy="4565651"/>
          </a:xfrm>
        </p:spPr>
        <p:txBody>
          <a:bodyPr>
            <a:normAutofit/>
          </a:bodyPr>
          <a:lstStyle/>
          <a:p>
            <a:r>
              <a:rPr lang="en-US" sz="2400" dirty="0">
                <a:latin typeface="Times New Roman" panose="02020603050405020304" pitchFamily="18" charset="0"/>
                <a:cs typeface="Times New Roman" panose="02020603050405020304" pitchFamily="18" charset="0"/>
              </a:rPr>
              <a:t>Abstract</a:t>
            </a:r>
          </a:p>
          <a:p>
            <a:r>
              <a:rPr lang="en-US" sz="2400" dirty="0">
                <a:latin typeface="Times New Roman" panose="02020603050405020304" pitchFamily="18" charset="0"/>
                <a:cs typeface="Times New Roman" panose="02020603050405020304" pitchFamily="18" charset="0"/>
              </a:rPr>
              <a:t>Why is EOR becoming an essential technique</a:t>
            </a:r>
          </a:p>
          <a:p>
            <a:r>
              <a:rPr lang="en-US" sz="2400" dirty="0">
                <a:latin typeface="Times New Roman" panose="02020603050405020304" pitchFamily="18" charset="0"/>
                <a:cs typeface="Times New Roman" panose="02020603050405020304" pitchFamily="18" charset="0"/>
              </a:rPr>
              <a:t>Factor Affecting EOR</a:t>
            </a:r>
          </a:p>
          <a:p>
            <a:r>
              <a:rPr lang="en-US" sz="2400" dirty="0">
                <a:latin typeface="Times New Roman" panose="02020603050405020304" pitchFamily="18" charset="0"/>
                <a:cs typeface="Times New Roman" panose="02020603050405020304" pitchFamily="18" charset="0"/>
              </a:rPr>
              <a:t>EOR Implementation Steps</a:t>
            </a:r>
          </a:p>
          <a:p>
            <a:r>
              <a:rPr lang="en-US" sz="2400" dirty="0">
                <a:latin typeface="Times New Roman" panose="02020603050405020304" pitchFamily="18" charset="0"/>
                <a:cs typeface="Times New Roman" panose="02020603050405020304" pitchFamily="18" charset="0"/>
              </a:rPr>
              <a:t>The main types of EOR</a:t>
            </a:r>
          </a:p>
          <a:p>
            <a:r>
              <a:rPr lang="en-US" sz="2400" dirty="0">
                <a:latin typeface="Times New Roman" panose="02020603050405020304" pitchFamily="18" charset="0"/>
                <a:cs typeface="Times New Roman" panose="02020603050405020304" pitchFamily="18" charset="0"/>
              </a:rPr>
              <a:t>Cost Comparison for EOR Methods</a:t>
            </a:r>
          </a:p>
          <a:p>
            <a:r>
              <a:rPr lang="en-US" sz="2400" dirty="0">
                <a:latin typeface="Times New Roman" panose="02020603050405020304" pitchFamily="18" charset="0"/>
                <a:cs typeface="Times New Roman" panose="02020603050405020304" pitchFamily="18" charset="0"/>
              </a:rPr>
              <a:t>Conclusions</a:t>
            </a:r>
          </a:p>
          <a:p>
            <a:r>
              <a:rPr lang="en-US" sz="2400" dirty="0">
                <a:latin typeface="Times New Roman" panose="02020603050405020304" pitchFamily="18" charset="0"/>
                <a:cs typeface="Times New Roman" panose="02020603050405020304" pitchFamily="18" charset="0"/>
              </a:rPr>
              <a:t>Recommendations </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a:t>
            </a:r>
          </a:p>
        </p:txBody>
      </p:sp>
      <p:sp>
        <p:nvSpPr>
          <p:cNvPr id="3" name="Content Placeholder 2"/>
          <p:cNvSpPr>
            <a:spLocks noGrp="1"/>
          </p:cNvSpPr>
          <p:nvPr>
            <p:ph idx="1"/>
          </p:nvPr>
        </p:nvSpPr>
        <p:spPr>
          <a:xfrm>
            <a:off x="1280160" y="2332989"/>
            <a:ext cx="9628632" cy="3580131"/>
          </a:xfrm>
        </p:spPr>
        <p:txBody>
          <a:bodyPr>
            <a:normAutofit/>
          </a:bodyPr>
          <a:lstStyle/>
          <a:p>
            <a:pPr marL="0" indent="0" algn="just">
              <a:buNone/>
            </a:pPr>
            <a:r>
              <a:rPr lang="en-US" sz="2400" dirty="0">
                <a:latin typeface="Times New Roman" panose="02020603050405020304" pitchFamily="18" charset="0"/>
                <a:cs typeface="Times New Roman" panose="02020603050405020304" pitchFamily="18" charset="0"/>
              </a:rPr>
              <a:t>Enhanced Oil Recovery</a:t>
            </a:r>
          </a:p>
          <a:p>
            <a:pPr marL="0" indent="0" algn="just">
              <a:buNone/>
            </a:pP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Rather than simply trying to force the oil out of the ground, as did in the primary and secondary recovery. </a:t>
            </a:r>
          </a:p>
          <a:p>
            <a:pPr algn="just"/>
            <a:r>
              <a:rPr lang="en-US" sz="2400" dirty="0">
                <a:latin typeface="Times New Roman" panose="02020603050405020304" pitchFamily="18" charset="0"/>
                <a:cs typeface="Times New Roman" panose="02020603050405020304" pitchFamily="18" charset="0"/>
              </a:rPr>
              <a:t>Enhanced oil recovery seeks to alter the properties of oil to make it more conducive to extraction. </a:t>
            </a:r>
          </a:p>
        </p:txBody>
      </p:sp>
    </p:spTree>
    <p:extLst>
      <p:ext uri="{BB962C8B-B14F-4D97-AF65-F5344CB8AC3E}">
        <p14:creationId xmlns:p14="http://schemas.microsoft.com/office/powerpoint/2010/main" val="2929385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EOR becoming an essential technique</a:t>
            </a:r>
          </a:p>
        </p:txBody>
      </p:sp>
      <p:sp>
        <p:nvSpPr>
          <p:cNvPr id="3" name="Content Placeholder 2"/>
          <p:cNvSpPr>
            <a:spLocks noGrp="1"/>
          </p:cNvSpPr>
          <p:nvPr>
            <p:ph idx="1"/>
          </p:nvPr>
        </p:nvSpPr>
        <p:spPr>
          <a:xfrm>
            <a:off x="1280160" y="2190749"/>
            <a:ext cx="9628632" cy="4200908"/>
          </a:xfrm>
        </p:spPr>
        <p:txBody>
          <a:bodyPr>
            <a:normAutofit/>
          </a:bodyPr>
          <a:lstStyle/>
          <a:p>
            <a:endParaRPr lang="en-US" dirty="0"/>
          </a:p>
          <a:p>
            <a:r>
              <a:rPr lang="en-US" sz="2400" dirty="0">
                <a:latin typeface="Times New Roman" panose="02020603050405020304" pitchFamily="18" charset="0"/>
                <a:cs typeface="Times New Roman" panose="02020603050405020304" pitchFamily="18" charset="0"/>
              </a:rPr>
              <a:t>EOR helps to maximize the oil reserves recovered.</a:t>
            </a:r>
          </a:p>
          <a:p>
            <a:r>
              <a:rPr lang="en-US" sz="2400" dirty="0">
                <a:latin typeface="Times New Roman" panose="02020603050405020304" pitchFamily="18" charset="0"/>
                <a:cs typeface="Times New Roman" panose="02020603050405020304" pitchFamily="18" charset="0"/>
              </a:rPr>
              <a:t>Extend the life of fields.</a:t>
            </a:r>
          </a:p>
          <a:p>
            <a:r>
              <a:rPr lang="en-US" sz="2400" dirty="0">
                <a:latin typeface="Times New Roman" panose="02020603050405020304" pitchFamily="18" charset="0"/>
                <a:cs typeface="Times New Roman" panose="02020603050405020304" pitchFamily="18" charset="0"/>
              </a:rPr>
              <a:t>Increase the recovery factor. </a:t>
            </a:r>
          </a:p>
          <a:p>
            <a:r>
              <a:rPr lang="en-US" sz="2400" dirty="0">
                <a:latin typeface="Times New Roman" panose="02020603050405020304" pitchFamily="18" charset="0"/>
                <a:cs typeface="Times New Roman" panose="02020603050405020304" pitchFamily="18" charset="0"/>
              </a:rPr>
              <a:t>It is an important tool for firms helping to maintain production and increasing the returns on older investments.</a:t>
            </a:r>
          </a:p>
          <a:p>
            <a:endParaRPr lang="en-US" dirty="0"/>
          </a:p>
        </p:txBody>
      </p:sp>
    </p:spTree>
    <p:extLst>
      <p:ext uri="{BB962C8B-B14F-4D97-AF65-F5344CB8AC3E}">
        <p14:creationId xmlns:p14="http://schemas.microsoft.com/office/powerpoint/2010/main" val="166968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 Affecting EOR</a:t>
            </a:r>
          </a:p>
        </p:txBody>
      </p:sp>
      <p:sp>
        <p:nvSpPr>
          <p:cNvPr id="3" name="Content Placeholder 2"/>
          <p:cNvSpPr>
            <a:spLocks noGrp="1"/>
          </p:cNvSpPr>
          <p:nvPr>
            <p:ph idx="1"/>
          </p:nvPr>
        </p:nvSpPr>
        <p:spPr>
          <a:xfrm>
            <a:off x="1280160" y="2190749"/>
            <a:ext cx="9628632" cy="4200908"/>
          </a:xfrm>
        </p:spPr>
        <p:txBody>
          <a:bodyPr>
            <a:normAutofit/>
          </a:bodyPr>
          <a:lstStyle/>
          <a:p>
            <a:endParaRPr lang="en-US" dirty="0"/>
          </a:p>
          <a:p>
            <a:r>
              <a:rPr lang="en-US" sz="2400" dirty="0">
                <a:latin typeface="Times New Roman" panose="02020603050405020304" pitchFamily="18" charset="0"/>
                <a:cs typeface="Times New Roman" panose="02020603050405020304" pitchFamily="18" charset="0"/>
              </a:rPr>
              <a:t>Reservoir Depth.</a:t>
            </a:r>
          </a:p>
          <a:p>
            <a:r>
              <a:rPr lang="en-US" sz="2400" dirty="0">
                <a:latin typeface="Times New Roman" panose="02020603050405020304" pitchFamily="18" charset="0"/>
                <a:cs typeface="Times New Roman" panose="02020603050405020304" pitchFamily="18" charset="0"/>
              </a:rPr>
              <a:t>Reservoir Heterogeneity.</a:t>
            </a:r>
          </a:p>
          <a:p>
            <a:r>
              <a:rPr lang="en-US" sz="2400" dirty="0">
                <a:latin typeface="Times New Roman" panose="02020603050405020304" pitchFamily="18" charset="0"/>
                <a:cs typeface="Times New Roman" panose="02020603050405020304" pitchFamily="18" charset="0"/>
              </a:rPr>
              <a:t>Remaining Reserves (RR).</a:t>
            </a:r>
          </a:p>
          <a:p>
            <a:r>
              <a:rPr lang="en-US" sz="2400" dirty="0">
                <a:latin typeface="Times New Roman" panose="02020603050405020304" pitchFamily="18" charset="0"/>
                <a:cs typeface="Times New Roman" panose="02020603050405020304" pitchFamily="18" charset="0"/>
              </a:rPr>
              <a:t>Rock Properties.</a:t>
            </a:r>
          </a:p>
          <a:p>
            <a:r>
              <a:rPr lang="en-US" sz="2400" dirty="0">
                <a:latin typeface="Times New Roman" panose="02020603050405020304" pitchFamily="18" charset="0"/>
                <a:cs typeface="Times New Roman" panose="02020603050405020304" pitchFamily="18" charset="0"/>
              </a:rPr>
              <a:t>Fluid Properties.</a:t>
            </a:r>
          </a:p>
          <a:p>
            <a:r>
              <a:rPr lang="en-US" sz="2400" dirty="0">
                <a:latin typeface="Times New Roman" panose="02020603050405020304" pitchFamily="18" charset="0"/>
                <a:cs typeface="Times New Roman" panose="02020603050405020304" pitchFamily="18" charset="0"/>
              </a:rPr>
              <a:t>Reservoir Drive mechanisms.</a:t>
            </a:r>
          </a:p>
        </p:txBody>
      </p:sp>
    </p:spTree>
    <p:extLst>
      <p:ext uri="{BB962C8B-B14F-4D97-AF65-F5344CB8AC3E}">
        <p14:creationId xmlns:p14="http://schemas.microsoft.com/office/powerpoint/2010/main" val="3083140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EOR Implementation Steps</a:t>
            </a:r>
          </a:p>
        </p:txBody>
      </p:sp>
      <p:pic>
        <p:nvPicPr>
          <p:cNvPr id="7" name="Picture 6">
            <a:extLst>
              <a:ext uri="{FF2B5EF4-FFF2-40B4-BE49-F238E27FC236}">
                <a16:creationId xmlns:a16="http://schemas.microsoft.com/office/drawing/2014/main" id="{9F229171-69C4-4945-ABF5-9ECA4026996B}"/>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t="3845"/>
          <a:stretch/>
        </p:blipFill>
        <p:spPr>
          <a:xfrm>
            <a:off x="0" y="1828456"/>
            <a:ext cx="12192000" cy="5029544"/>
          </a:xfrm>
          <a:prstGeom prst="rect">
            <a:avLst/>
          </a:prstGeom>
        </p:spPr>
      </p:pic>
    </p:spTree>
    <p:extLst>
      <p:ext uri="{BB962C8B-B14F-4D97-AF65-F5344CB8AC3E}">
        <p14:creationId xmlns:p14="http://schemas.microsoft.com/office/powerpoint/2010/main" val="3035311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Main Types of EOR</a:t>
            </a:r>
          </a:p>
        </p:txBody>
      </p:sp>
      <p:graphicFrame>
        <p:nvGraphicFramePr>
          <p:cNvPr id="8" name="Content Placeholder 2" descr="Trapezoid list showing 4 groups arranged from left to right with task descriptions under each group"/>
          <p:cNvGraphicFramePr>
            <a:graphicFrameLocks noGrp="1"/>
          </p:cNvGraphicFramePr>
          <p:nvPr>
            <p:ph idx="1"/>
            <p:extLst>
              <p:ext uri="{D42A27DB-BD31-4B8C-83A1-F6EECF244321}">
                <p14:modId xmlns:p14="http://schemas.microsoft.com/office/powerpoint/2010/main" val="576174219"/>
              </p:ext>
            </p:extLst>
          </p:nvPr>
        </p:nvGraphicFramePr>
        <p:xfrm>
          <a:off x="603119" y="2265906"/>
          <a:ext cx="10795565" cy="39862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4969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37035-CC2C-4F64-B115-EF0DB43258DF}"/>
              </a:ext>
            </a:extLst>
          </p:cNvPr>
          <p:cNvSpPr>
            <a:spLocks noGrp="1"/>
          </p:cNvSpPr>
          <p:nvPr>
            <p:ph type="title"/>
          </p:nvPr>
        </p:nvSpPr>
        <p:spPr/>
        <p:txBody>
          <a:bodyPr/>
          <a:lstStyle/>
          <a:p>
            <a:r>
              <a:rPr lang="en-US" dirty="0"/>
              <a:t>The Main Types of EOR</a:t>
            </a:r>
          </a:p>
        </p:txBody>
      </p:sp>
      <p:sp>
        <p:nvSpPr>
          <p:cNvPr id="3" name="Content Placeholder 2">
            <a:extLst>
              <a:ext uri="{FF2B5EF4-FFF2-40B4-BE49-F238E27FC236}">
                <a16:creationId xmlns:a16="http://schemas.microsoft.com/office/drawing/2014/main" id="{6D9558A1-C37B-4CE4-B344-A5055E61D323}"/>
              </a:ext>
            </a:extLst>
          </p:cNvPr>
          <p:cNvSpPr>
            <a:spLocks noGrp="1"/>
          </p:cNvSpPr>
          <p:nvPr>
            <p:ph idx="1"/>
          </p:nvPr>
        </p:nvSpPr>
        <p:spPr>
          <a:xfrm>
            <a:off x="1280159" y="2180589"/>
            <a:ext cx="9628632" cy="3986213"/>
          </a:xfrm>
        </p:spPr>
        <p:txBody>
          <a:bodyPr>
            <a:normAutofit/>
          </a:bodyPr>
          <a:lstStyle/>
          <a:p>
            <a:r>
              <a:rPr lang="en-US" sz="2400" dirty="0">
                <a:latin typeface="Times New Roman" panose="02020603050405020304" pitchFamily="18" charset="0"/>
                <a:cs typeface="Times New Roman" panose="02020603050405020304" pitchFamily="18" charset="0"/>
              </a:rPr>
              <a:t>Thermal Recovery: such as CSC, CSS, SAGD methods</a:t>
            </a:r>
          </a:p>
        </p:txBody>
      </p:sp>
      <p:pic>
        <p:nvPicPr>
          <p:cNvPr id="5" name="VivaCut_video_1648580619413">
            <a:hlinkClick r:id="" action="ppaction://media"/>
            <a:extLst>
              <a:ext uri="{FF2B5EF4-FFF2-40B4-BE49-F238E27FC236}">
                <a16:creationId xmlns:a16="http://schemas.microsoft.com/office/drawing/2014/main" id="{906D3642-03F2-46DA-B025-CB050BCF164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4460" b="9987"/>
          <a:stretch/>
        </p:blipFill>
        <p:spPr>
          <a:xfrm>
            <a:off x="1886096" y="2906779"/>
            <a:ext cx="8437777" cy="3484878"/>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1331804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7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2022</TotalTime>
  <Words>361</Words>
  <Application>Microsoft Office PowerPoint</Application>
  <PresentationFormat>Widescreen</PresentationFormat>
  <Paragraphs>60</Paragraphs>
  <Slides>15</Slides>
  <Notes>0</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Calibri</vt:lpstr>
      <vt:lpstr>Times New Roman</vt:lpstr>
      <vt:lpstr>Wingdings</vt:lpstr>
      <vt:lpstr>Educational subjects 16x9</vt:lpstr>
      <vt:lpstr>Enhanced Oil Recovery</vt:lpstr>
      <vt:lpstr>PowerPoint Presentation</vt:lpstr>
      <vt:lpstr>Outlines</vt:lpstr>
      <vt:lpstr>Abstract</vt:lpstr>
      <vt:lpstr>Why is EOR becoming an essential technique</vt:lpstr>
      <vt:lpstr>Factor Affecting EOR</vt:lpstr>
      <vt:lpstr>EOR Implementation Steps</vt:lpstr>
      <vt:lpstr>The Main Types of EOR</vt:lpstr>
      <vt:lpstr>The Main Types of EOR</vt:lpstr>
      <vt:lpstr>The Main Types of EOR</vt:lpstr>
      <vt:lpstr>The Main Types of EOR</vt:lpstr>
      <vt:lpstr>CO2 Injection</vt:lpstr>
      <vt:lpstr>Cost Comparison for Different EOR methods</vt:lpstr>
      <vt:lpstr>Conclusions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Enhanced oil Recovery‐Methods, Technology, Development and Cost</dc:title>
  <dc:creator>user</dc:creator>
  <cp:lastModifiedBy>yassin alamer</cp:lastModifiedBy>
  <cp:revision>58</cp:revision>
  <dcterms:created xsi:type="dcterms:W3CDTF">2016-11-08T16:20:15Z</dcterms:created>
  <dcterms:modified xsi:type="dcterms:W3CDTF">2022-10-29T19:48:53Z</dcterms:modified>
</cp:coreProperties>
</file>